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59" r:id="rId6"/>
    <p:sldId id="270" r:id="rId7"/>
    <p:sldId id="268" r:id="rId8"/>
    <p:sldId id="265" r:id="rId9"/>
    <p:sldId id="260" r:id="rId10"/>
    <p:sldId id="264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Стоимость школьного питания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2007 год</c:v>
                </c:pt>
                <c:pt idx="1">
                  <c:v>2008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,##0.00&quot;р.&quot;">
                  <c:v>19.5</c:v>
                </c:pt>
                <c:pt idx="1">
                  <c:v>26.5</c:v>
                </c:pt>
              </c:numCache>
            </c:numRef>
          </c:val>
        </c:ser>
        <c:shape val="cylinder"/>
        <c:axId val="87718528"/>
        <c:axId val="88408448"/>
        <c:axId val="0"/>
      </c:bar3DChart>
      <c:catAx>
        <c:axId val="87718528"/>
        <c:scaling>
          <c:orientation val="minMax"/>
        </c:scaling>
        <c:axPos val="b"/>
        <c:tickLblPos val="nextTo"/>
        <c:crossAx val="88408448"/>
        <c:crosses val="autoZero"/>
        <c:auto val="1"/>
        <c:lblAlgn val="ctr"/>
        <c:lblOffset val="100"/>
      </c:catAx>
      <c:valAx>
        <c:axId val="88408448"/>
        <c:scaling>
          <c:orientation val="minMax"/>
        </c:scaling>
        <c:axPos val="l"/>
        <c:majorGridlines/>
        <c:numFmt formatCode="#,##0.00&quot;р.&quot;" sourceLinked="1"/>
        <c:tickLblPos val="nextTo"/>
        <c:crossAx val="87718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2F76E-783C-4BB1-A07E-1D9BDB7E62C1}" type="datetimeFigureOut">
              <a:rPr lang="ru-RU" smtClean="0"/>
              <a:t>23.10.2011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9E753-3D7A-4AD9-A184-EA034A9F8D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9E753-3D7A-4AD9-A184-EA034A9F8D8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0B884D-AD89-4057-8728-02A1B1E09E2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AE6B23-7799-4796-A20A-799BF0A1C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357298"/>
            <a:ext cx="835824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Голодное брюхо </a:t>
            </a:r>
          </a:p>
          <a:p>
            <a:pPr algn="ctr"/>
            <a:r>
              <a:rPr lang="ru-RU" sz="6000" b="1" cap="all" spc="0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 учению глухо</a:t>
            </a:r>
            <a:endParaRPr lang="ru-RU" sz="6000" b="1" cap="all" spc="0" dirty="0">
              <a:ln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786190"/>
            <a:ext cx="650082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Исполнитель:   ученица 11 А класса</a:t>
            </a:r>
          </a:p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Баранова Оксана </a:t>
            </a:r>
            <a:endParaRPr lang="ru-RU" sz="2400" b="1" cap="none" spc="0" dirty="0">
              <a:ln/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4643446"/>
            <a:ext cx="58579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Руководитель: учитель математики</a:t>
            </a:r>
          </a:p>
          <a:p>
            <a:r>
              <a:rPr lang="ru-RU" sz="2400" b="1" dirty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 smtClean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и  экономики</a:t>
            </a:r>
          </a:p>
          <a:p>
            <a:r>
              <a:rPr lang="ru-RU" sz="2400" b="1" dirty="0" smtClean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 Кучеренко Нина  </a:t>
            </a:r>
          </a:p>
          <a:p>
            <a:r>
              <a:rPr lang="ru-RU" sz="2400" b="1" dirty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 smtClean="0">
                <a:ln/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Николаевна</a:t>
            </a:r>
            <a:endParaRPr lang="ru-RU" sz="2400" b="1" cap="none" spc="0" dirty="0">
              <a:ln/>
              <a:solidFill>
                <a:srgbClr val="FFC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/>
        </p:nvGraphicFramePr>
        <p:xfrm>
          <a:off x="1285852" y="571480"/>
          <a:ext cx="642942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14348" y="5214950"/>
            <a:ext cx="95996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2007 году стоимость питания  ученика составляла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19,5 рублей,  в 2008 году  - 26,5 рублей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85728"/>
            <a:ext cx="9144000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tx1">
                    <a:lumMod val="75000"/>
                  </a:schemeClr>
                </a:solidFill>
              </a:rPr>
              <a:t>Горячим питанием в школе № 8  обеспечены: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ln/>
                <a:solidFill>
                  <a:schemeClr val="bg2"/>
                </a:solidFill>
              </a:rPr>
              <a:t>Учащиеся среднего и старшего звена (14362.5 руб.)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ln/>
                <a:solidFill>
                  <a:schemeClr val="bg2"/>
                </a:solidFill>
              </a:rPr>
              <a:t> все начальные классы (4717 +16020 руб.)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ln/>
                <a:solidFill>
                  <a:schemeClr val="bg2"/>
                </a:solidFill>
              </a:rPr>
              <a:t>Кадетские классы (5088 руб.)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ln/>
                <a:solidFill>
                  <a:schemeClr val="bg2"/>
                </a:solidFill>
              </a:rPr>
              <a:t>Школьники из малообеспеченных семей, </a:t>
            </a:r>
          </a:p>
          <a:p>
            <a:pPr marL="457200" indent="-457200"/>
            <a:r>
              <a:rPr lang="ru-RU" sz="3200" b="1" dirty="0" smtClean="0">
                <a:ln/>
                <a:solidFill>
                  <a:schemeClr val="bg2"/>
                </a:solidFill>
              </a:rPr>
              <a:t>опекаемые и многодетные (6519 руб.)</a:t>
            </a:r>
          </a:p>
          <a:p>
            <a:pPr marL="457200" indent="-457200"/>
            <a:r>
              <a:rPr lang="ru-RU" sz="3200" b="1" dirty="0" smtClean="0">
                <a:ln/>
                <a:solidFill>
                  <a:schemeClr val="bg2"/>
                </a:solidFill>
              </a:rPr>
              <a:t>Таким образом недельное питание школьников в школе № 8 обходится государству в </a:t>
            </a:r>
            <a:r>
              <a:rPr lang="ru-RU" sz="3200" b="1" dirty="0" smtClean="0">
                <a:ln/>
                <a:solidFill>
                  <a:schemeClr val="tx1">
                    <a:lumMod val="75000"/>
                  </a:schemeClr>
                </a:solidFill>
              </a:rPr>
              <a:t>30686.5</a:t>
            </a:r>
            <a:r>
              <a:rPr lang="ru-RU" sz="3200" b="1" dirty="0" smtClean="0">
                <a:ln/>
                <a:solidFill>
                  <a:schemeClr val="bg2"/>
                </a:solidFill>
              </a:rPr>
              <a:t> рублей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8858280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2317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4025" algn="l"/>
              </a:tabLst>
            </a:pPr>
            <a:r>
              <a:rPr kumimoji="0" lang="ru-RU" sz="2450" b="1" i="1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Выводы:</a:t>
            </a:r>
            <a:endParaRPr kumimoji="0" lang="ru-RU" sz="2450" b="1" i="1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17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4025" algn="l"/>
              </a:tabLst>
            </a:pP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Школьное   образование,   наконец,   стало   приоритетной   сферой   государственного развития.</a:t>
            </a:r>
            <a:endParaRPr kumimoji="0" lang="ru-RU" sz="2450" b="1" i="0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17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4025" algn="l"/>
              </a:tabLst>
            </a:pP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велика физическая, психологическая и эмоциональная нагрузка на школьника</a:t>
            </a:r>
            <a:endParaRPr kumimoji="0" lang="ru-RU" sz="2450" b="1" i="0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17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4025" algn="l"/>
              </a:tabLst>
            </a:pP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 школьников продолжается оставаться горячей темой на всех уровнях. Остается неоспоримым тот факт, что многие виды заболеваний</a:t>
            </a:r>
            <a:r>
              <a:rPr kumimoji="0" lang="ru-RU" sz="2450" b="1" i="0" u="none" strike="noStrike" cap="none" spc="0" normalizeH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вызваны недостаточно качественным питанием  детей,   что влияет  на  интеллектуальное  и   физическое развитие подростка. </a:t>
            </a:r>
            <a:endParaRPr kumimoji="0" lang="ru-RU" sz="2450" b="1" i="0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17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4025" algn="l"/>
              </a:tabLst>
            </a:pP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Рациональное   питание   становится   вопросом   сохранения интеллектуального   и здорового генофонда России и взято</a:t>
            </a:r>
            <a:r>
              <a:rPr kumimoji="0" lang="ru-RU" sz="2450" b="1" i="0" u="none" strike="noStrike" cap="none" spc="0" normalizeH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5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</a:t>
            </a:r>
            <a:r>
              <a:rPr lang="ru-RU" sz="245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контроль Президента.</a:t>
            </a:r>
            <a:endParaRPr kumimoji="0" lang="ru-RU" sz="2450" b="1" i="0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317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4025" algn="l"/>
              </a:tabLst>
            </a:pP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общих положений  вытекают частные: в г. </a:t>
            </a:r>
            <a:r>
              <a:rPr kumimoji="0" lang="ru-RU" sz="2450" b="1" i="0" u="none" strike="noStrike" cap="none" spc="0" normalizeH="0" baseline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Коврове</a:t>
            </a:r>
            <a:r>
              <a:rPr kumimoji="0" lang="ru-RU" sz="2450" b="1" i="0" u="none" strike="noStrike" cap="none" spc="0" normalizeH="0" baseline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в школе №8 те же проблемы, что и по всей стране. </a:t>
            </a:r>
            <a:endParaRPr kumimoji="0" lang="ru-RU" sz="2450" b="1" i="0" u="none" strike="noStrike" cap="none" spc="0" normalizeH="0" baseline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643182"/>
            <a:ext cx="8375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011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Правильное питание – залог здоровья!</a:t>
            </a: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5"/>
            <a:ext cx="6715172" cy="50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14290"/>
            <a:ext cx="8298362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spc="0" dirty="0" smtClean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Цель работы: рассмотреть эффективность </a:t>
            </a:r>
          </a:p>
          <a:p>
            <a:r>
              <a:rPr lang="ru-RU" sz="2800" b="1" dirty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2800" b="1" spc="0" dirty="0" smtClean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рганизации школьного питания и выявить, </a:t>
            </a:r>
          </a:p>
          <a:p>
            <a:r>
              <a:rPr lang="ru-RU" sz="2800" b="1" dirty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</a:t>
            </a:r>
            <a:r>
              <a:rPr lang="ru-RU" sz="2800" b="1" spc="0" dirty="0" smtClean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ак здоровье школьника и его успеваемость</a:t>
            </a:r>
          </a:p>
          <a:p>
            <a:r>
              <a:rPr lang="ru-RU" sz="2800" b="1" dirty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</a:t>
            </a:r>
            <a:r>
              <a:rPr lang="ru-RU" sz="2800" b="1" dirty="0" smtClean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ависят от качества питания</a:t>
            </a:r>
            <a:r>
              <a:rPr lang="ru-RU" sz="2800" b="1" spc="0" dirty="0" smtClean="0">
                <a:ln w="3175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2800" b="1" spc="0" dirty="0">
              <a:ln w="3175"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2993" y="2025908"/>
            <a:ext cx="8831007" cy="42165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Задачи:</a:t>
            </a:r>
            <a:endParaRPr lang="ru-RU" sz="2400" b="1" i="1" dirty="0">
              <a:solidFill>
                <a:srgbClr val="FFC000"/>
              </a:solidFill>
            </a:endParaRP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1. провести </a:t>
            </a:r>
            <a:r>
              <a:rPr lang="ru-RU" sz="2400" dirty="0">
                <a:solidFill>
                  <a:srgbClr val="FFC000"/>
                </a:solidFill>
              </a:rPr>
              <a:t>анализ заболеваемости школьников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2. составить </a:t>
            </a:r>
            <a:r>
              <a:rPr lang="ru-RU" sz="2400" dirty="0">
                <a:solidFill>
                  <a:srgbClr val="FFC000"/>
                </a:solidFill>
              </a:rPr>
              <a:t>фотографии рабочего дня </a:t>
            </a:r>
            <a:r>
              <a:rPr lang="ru-RU" sz="2400" dirty="0" smtClean="0">
                <a:solidFill>
                  <a:srgbClr val="FFC000"/>
                </a:solidFill>
              </a:rPr>
              <a:t>школьников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 </a:t>
            </a:r>
            <a:r>
              <a:rPr lang="ru-RU" sz="2400" dirty="0">
                <a:solidFill>
                  <a:srgbClr val="FFC000"/>
                </a:solidFill>
              </a:rPr>
              <a:t>разных ступеней.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3. изучить </a:t>
            </a:r>
            <a:r>
              <a:rPr lang="ru-RU" sz="2400" dirty="0">
                <a:solidFill>
                  <a:srgbClr val="FFC000"/>
                </a:solidFill>
              </a:rPr>
              <a:t>существующую систему организации </a:t>
            </a:r>
            <a:endParaRPr lang="ru-RU" sz="2400" dirty="0" smtClean="0">
              <a:solidFill>
                <a:srgbClr val="FFC000"/>
              </a:solidFill>
            </a:endParaRP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школьного </a:t>
            </a:r>
            <a:r>
              <a:rPr lang="ru-RU" sz="2400" dirty="0">
                <a:solidFill>
                  <a:srgbClr val="FFC000"/>
                </a:solidFill>
              </a:rPr>
              <a:t>питания в городе Коврове и школы № 8.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4. проследить  </a:t>
            </a:r>
            <a:r>
              <a:rPr lang="ru-RU" sz="2400" dirty="0">
                <a:solidFill>
                  <a:srgbClr val="FFC000"/>
                </a:solidFill>
              </a:rPr>
              <a:t>качество  успеваемости  </a:t>
            </a:r>
            <a:r>
              <a:rPr lang="ru-RU" sz="2400" dirty="0" smtClean="0">
                <a:solidFill>
                  <a:srgbClr val="FFC000"/>
                </a:solidFill>
              </a:rPr>
              <a:t>учащихся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 </a:t>
            </a:r>
            <a:r>
              <a:rPr lang="ru-RU" sz="2400" dirty="0">
                <a:solidFill>
                  <a:srgbClr val="FFC000"/>
                </a:solidFill>
              </a:rPr>
              <a:t>за  последние  годы   и   выявить взаимосвязь </a:t>
            </a:r>
            <a:endParaRPr lang="ru-RU" sz="2400" dirty="0" smtClean="0">
              <a:solidFill>
                <a:srgbClr val="FFC000"/>
              </a:solidFill>
            </a:endParaRP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с </a:t>
            </a:r>
            <a:r>
              <a:rPr lang="ru-RU" sz="2400" dirty="0">
                <a:solidFill>
                  <a:srgbClr val="FFC000"/>
                </a:solidFill>
              </a:rPr>
              <a:t>питанием.</a:t>
            </a:r>
          </a:p>
          <a:p>
            <a:pPr lvl="0"/>
            <a:r>
              <a:rPr lang="ru-RU" sz="2400" dirty="0" smtClean="0">
                <a:solidFill>
                  <a:srgbClr val="FFC000"/>
                </a:solidFill>
              </a:rPr>
              <a:t>5. разработать </a:t>
            </a:r>
            <a:r>
              <a:rPr lang="ru-RU" sz="2400" dirty="0">
                <a:solidFill>
                  <a:srgbClr val="FFC000"/>
                </a:solidFill>
              </a:rPr>
              <a:t>рекомендации по культуре питания.</a:t>
            </a:r>
          </a:p>
          <a:p>
            <a:pPr algn="ctr"/>
            <a:endParaRPr lang="ru-RU" sz="2800" b="1" cap="none" spc="0" dirty="0">
              <a:ln w="11430">
                <a:noFill/>
              </a:ln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657671"/>
            <a:ext cx="80494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kumimoji="0" lang="ru-RU" sz="2400" b="1" i="0" u="none" strike="noStrike" cap="none" spc="0" normalizeH="0" baseline="0" dirty="0" smtClean="0">
                <a:ln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Объектом исследования выступают учащиеся школы №8, </a:t>
            </a:r>
          </a:p>
          <a:p>
            <a:r>
              <a:rPr kumimoji="0" lang="ru-RU" sz="2400" b="1" i="0" u="none" strike="noStrike" cap="none" spc="0" normalizeH="0" baseline="0" dirty="0" smtClean="0">
                <a:ln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показатели их здоровья, процесс организация питания </a:t>
            </a:r>
          </a:p>
          <a:p>
            <a:r>
              <a:rPr kumimoji="0" lang="ru-RU" sz="2400" b="1" i="0" u="none" strike="noStrike" cap="none" spc="0" normalizeH="0" baseline="0" dirty="0" smtClean="0">
                <a:ln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школьной столовой.</a:t>
            </a:r>
            <a:endParaRPr lang="ru-RU" sz="2400" b="1" cap="none" spc="0" dirty="0">
              <a:ln>
                <a:solidFill>
                  <a:sysClr val="windowText" lastClr="000000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785926"/>
            <a:ext cx="762279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Результаты </a:t>
            </a:r>
          </a:p>
          <a:p>
            <a:pPr algn="ctr"/>
            <a:r>
              <a:rPr lang="ru-RU" sz="96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работы</a:t>
            </a:r>
            <a:endParaRPr lang="ru-RU" sz="9600" b="1" cap="none" spc="0" dirty="0">
              <a:ln/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64386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5" name="Прямоугольник 14"/>
          <p:cNvSpPr/>
          <p:nvPr/>
        </p:nvSpPr>
        <p:spPr>
          <a:xfrm>
            <a:off x="214282" y="5214950"/>
            <a:ext cx="848424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2008 год:</a:t>
            </a:r>
            <a:r>
              <a:rPr kumimoji="0" lang="ru-RU" sz="2000" b="1" i="0" u="none" strike="noStrike" cap="all" spc="0" normalizeH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из 560 учащихся школы 89 учеников страдают</a:t>
            </a:r>
          </a:p>
          <a:p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 гастрита, 23 ребенка от ожирения, 99 на учете у </a:t>
            </a:r>
          </a:p>
          <a:p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кардиологов, у 109 ребенка глазная патология </a:t>
            </a:r>
          </a:p>
          <a:p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176 лечатся у </a:t>
            </a:r>
            <a:r>
              <a:rPr kumimoji="0" lang="ru-RU" sz="2000" b="1" i="0" u="none" strike="noStrike" cap="all" spc="0" normalizeH="0" baseline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ЛОРа</a:t>
            </a:r>
            <a:r>
              <a:rPr kumimoji="0" lang="ru-RU" sz="2000" b="1" i="0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 l="12354" r="123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 l="12354" r="12941"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l="12354" r="12941"/>
          <a:stretch>
            <a:fillRect/>
          </a:stretch>
        </p:blipFill>
        <p:spPr bwMode="auto">
          <a:xfrm>
            <a:off x="152400" y="152400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 l="12354" r="12941"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12510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Зависимость успеваемости, здоровья </a:t>
            </a:r>
          </a:p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и питания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5" name="Рисунок 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8208929" cy="25384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1428736"/>
            <a:ext cx="62965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2000" b="1" i="0" u="none" strike="noStrike" cap="none" spc="300" normalizeH="0" baseline="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Пропуски занятий у детей начальных</a:t>
            </a:r>
          </a:p>
          <a:p>
            <a:pPr algn="ctr"/>
            <a:r>
              <a:rPr kumimoji="0" lang="ru-RU" sz="2000" b="1" i="0" u="none" strike="noStrike" cap="none" spc="300" normalizeH="0" baseline="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классов за 2007-2008гг.</a:t>
            </a:r>
            <a:endParaRPr lang="ru-RU" sz="2000" b="1" cap="none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000636"/>
            <a:ext cx="824225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старшем звене процент  пропуска занятий </a:t>
            </a:r>
          </a:p>
          <a:p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болезни составил 76%, на 8 % больше, </a:t>
            </a:r>
          </a:p>
          <a:p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чем в прошлом году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714356"/>
          <a:ext cx="8215368" cy="4937760"/>
        </p:xfrm>
        <a:graphic>
          <a:graphicData uri="http://schemas.openxmlformats.org/drawingml/2006/table">
            <a:tbl>
              <a:tblPr/>
              <a:tblGrid>
                <a:gridCol w="1896243"/>
                <a:gridCol w="2106375"/>
                <a:gridCol w="2106375"/>
                <a:gridCol w="2106375"/>
              </a:tblGrid>
              <a:tr h="99911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Начальное звено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Среднее звено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Старшее звено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99119">
                <a:tc>
                  <a:txBody>
                    <a:bodyPr/>
                    <a:lstStyle/>
                    <a:p>
                      <a:pPr marL="31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Уроки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 часа 30 минут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 часов 30 минут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 часов 30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732">
                <a:tc>
                  <a:txBody>
                    <a:bodyPr/>
                    <a:lstStyle/>
                    <a:p>
                      <a:pPr marL="635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Завтрак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 минут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732">
                <a:tc>
                  <a:txBody>
                    <a:bodyPr/>
                    <a:lstStyle/>
                    <a:p>
                      <a:pPr marL="635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4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Обед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 минут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732">
                <a:tc>
                  <a:txBody>
                    <a:bodyPr/>
                    <a:lstStyle/>
                    <a:p>
                      <a:pPr marL="6350" marR="3568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Кружки,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4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 часа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06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4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 час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 часа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1387">
                <a:tc>
                  <a:txBody>
                    <a:bodyPr/>
                    <a:lstStyle/>
                    <a:p>
                      <a:pPr marL="31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Продленка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 часа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732">
                <a:tc>
                  <a:txBody>
                    <a:bodyPr/>
                    <a:lstStyle/>
                    <a:p>
                      <a:pPr marL="31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Перемены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70 минут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 минут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4948" marR="249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4282" y="214290"/>
            <a:ext cx="85899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0" normalizeH="0" baseline="0" dirty="0" smtClean="0">
                <a:ln/>
                <a:solidFill>
                  <a:schemeClr val="accent3"/>
                </a:solidFill>
                <a:effectLst/>
                <a:latin typeface="Arial" pitchFamily="34" charset="0"/>
                <a:ea typeface="Times New Roman" pitchFamily="18" charset="0"/>
              </a:rPr>
              <a:t>Занятость учащихся в школе по времени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657671"/>
            <a:ext cx="85063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Ученики начального звена проводят в школе 6 часов, </a:t>
            </a:r>
          </a:p>
          <a:p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среднего звена – 7 часов 30 минут, </a:t>
            </a:r>
          </a:p>
          <a:p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старшего звена – 8 часов</a:t>
            </a:r>
            <a:endParaRPr lang="ru-RU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Другая 5">
      <a:dk1>
        <a:srgbClr val="0000FF"/>
      </a:dk1>
      <a:lt1>
        <a:srgbClr val="FF0000"/>
      </a:lt1>
      <a:dk2>
        <a:srgbClr val="90F58B"/>
      </a:dk2>
      <a:lt2>
        <a:srgbClr val="90F58B"/>
      </a:lt2>
      <a:accent1>
        <a:srgbClr val="FFFF00"/>
      </a:accent1>
      <a:accent2>
        <a:srgbClr val="0000FF"/>
      </a:accent2>
      <a:accent3>
        <a:srgbClr val="FF0000"/>
      </a:accent3>
      <a:accent4>
        <a:srgbClr val="00B050"/>
      </a:accent4>
      <a:accent5>
        <a:srgbClr val="5FCCD7"/>
      </a:accent5>
      <a:accent6>
        <a:srgbClr val="F79646"/>
      </a:accent6>
      <a:hlink>
        <a:srgbClr val="000000"/>
      </a:hlink>
      <a:folHlink>
        <a:srgbClr val="00000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466</Words>
  <Application>Microsoft Office PowerPoint</Application>
  <PresentationFormat>Экран (4:3)</PresentationFormat>
  <Paragraphs>86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Слайд 1</vt:lpstr>
      <vt:lpstr>Правильное питание – залог здоровья!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Bloom</dc:creator>
  <cp:lastModifiedBy>гоша</cp:lastModifiedBy>
  <cp:revision>34</cp:revision>
  <dcterms:created xsi:type="dcterms:W3CDTF">2009-02-05T14:22:12Z</dcterms:created>
  <dcterms:modified xsi:type="dcterms:W3CDTF">2011-10-23T14:47:02Z</dcterms:modified>
</cp:coreProperties>
</file>